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315" r:id="rId3"/>
    <p:sldId id="316" r:id="rId4"/>
    <p:sldId id="321" r:id="rId5"/>
    <p:sldId id="326" r:id="rId6"/>
    <p:sldId id="317" r:id="rId7"/>
    <p:sldId id="320" r:id="rId8"/>
    <p:sldId id="327" r:id="rId9"/>
    <p:sldId id="324" r:id="rId10"/>
    <p:sldId id="325" r:id="rId11"/>
    <p:sldId id="328" r:id="rId12"/>
    <p:sldId id="329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4694"/>
  </p:normalViewPr>
  <p:slideViewPr>
    <p:cSldViewPr snapToGrid="0" snapToObjects="1">
      <p:cViewPr varScale="1">
        <p:scale>
          <a:sx n="118" d="100"/>
          <a:sy n="118" d="100"/>
        </p:scale>
        <p:origin x="8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DFC67-F479-AB4E-8145-6C34157B640E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5E711-CA8F-DA44-8694-AF25C27397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732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6735A-0EA2-A74F-9B73-272C3C9BD33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242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27F7B9-74EA-8D45-8454-5608D9A0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B6EFA0-443D-9E4C-8693-6ACE87DEE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F23DD5-7313-2047-BC56-68779FD6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D80407-F737-DE46-9698-BB70433D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114B4D-0DB0-B145-9B37-19823901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29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CE527B-3B75-D345-BA82-9364FADC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9DBE566-5C59-4B4B-AAF0-B44618D83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5BAD8A-DB9A-D341-9AEE-2525E76F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529B60-9A9F-4B4F-8F50-3AEE011A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EF7DD2-2211-A34C-9BAD-C7F1A1BF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97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FAEF50-5E1E-FB41-ACF8-F6C1E02A6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28F3B49-7E09-0A47-A729-E824D160F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F41A76-DFD8-4647-B08C-FC07D0B0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8D890A-022B-7646-8529-640509F4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A5CE9C-AB66-0144-8802-C14B2A60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05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D6869-6CAF-AC42-B6C5-547A0BAF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20F740-1314-0446-94BF-870F5B8B5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986D66-A12B-E645-8562-4C9659DB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F1B9A-090A-C54C-A724-F9B0B355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836B9C-F261-4D47-B78A-A9D55B1C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42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1AF3FA-9DA7-1A4B-93B5-41EA327B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0381A5-E8ED-2A46-9FEA-C6AFDE112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6757EE-4DDA-274D-A6C3-F4572096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9004FC-8260-8047-9E61-E83A4E804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A96DA4-9FE4-9E43-B4D4-2CEEF76A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437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58E811-F89A-0C4D-A0EA-179F46AD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47A14F2-6B09-5248-BB4D-2F5396142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B087BAA-ED7F-9C4B-AE50-D5C369A4C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6CB316-5BB1-DF4E-B6A2-AC4B22074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E23E0E-B358-3F43-8E61-AFDA3AAC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3879963-4A51-4142-82C0-3A787C02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69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3249A3-69CF-E149-913E-7DBF26AD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41591C-76A7-4640-A684-C4723A999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CEABD45-407A-EF4A-B7C3-CF66BBE07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CCEF84-9D92-1342-858D-4D12CFCA8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1DE5C21-DE21-8A4B-BFE2-64C5FCCC7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95CEF47-935F-144F-9ACE-70BAA516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05271A-0990-F847-9364-CD26FD43F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8024102-D3A1-4346-A1B4-C4049006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257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0E3E02-DB91-2F4E-9307-CA135254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20EC3DB-7E55-A044-A490-E368C53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DA12FAE-7F03-5E4B-9706-0B50AFF4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A696C8A-4C1A-484D-B632-4309A37E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33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E73D27C-31A6-6D48-96C6-8712D32F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4CCDFB-83EA-4A43-BF30-637D7FE3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32D3CE-D32F-2144-AE78-803ED185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04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1B09F3-E827-ED4E-BF87-EFF10753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1C0F66-F46B-DA43-88BA-B4E5CE3A4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AD9146F-8520-184A-975C-6FCCC2EE6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94D94B5-D251-DB43-BF38-D1F1343A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BAA03F-3418-D448-B826-972B0471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1FF39B-B540-6349-A528-E8539E8D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550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D691E6-FAA5-6E4A-8DF4-E525E1702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ADED48-3650-104B-908D-36B5F001F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B2B68F-BC40-6345-8747-1D3178C06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4768D9-58F4-AC41-A968-B73DE8B8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B26C80-6746-9B44-9537-8DFDD5D2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9DD44F5-35D8-B046-AABA-CC4DBA68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74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71D8B27-20C5-734B-815B-4130BD62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1E63EA0-D2B0-724A-8678-A603D8490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3D0A96-9927-B349-B731-038C7A5B7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45D92-99D3-8B42-AFB0-5C93CC4E731A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E6E703-77C5-0344-8584-46700656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1B8339-8BA0-7948-843D-BB6CE92BB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4DAB-3FBD-D642-BC92-29136C4642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551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1D7A41-B18F-4D4C-9F52-84D5CFFFC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/>
              <a:t>初心者講座第２</a:t>
            </a:r>
            <a:r>
              <a:rPr lang="ja-JP" altLang="en-US"/>
              <a:t>３</a:t>
            </a:r>
            <a:r>
              <a:rPr kumimoji="1" lang="ja-JP" altLang="en-US"/>
              <a:t>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5D7D93A-BA42-5D47-893C-FE41C03A5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CPUE</a:t>
            </a:r>
            <a:r>
              <a:rPr lang="ja-JP" altLang="en-US"/>
              <a:t>標準化応用編</a:t>
            </a:r>
          </a:p>
        </p:txBody>
      </p:sp>
    </p:spTree>
    <p:extLst>
      <p:ext uri="{BB962C8B-B14F-4D97-AF65-F5344CB8AC3E}">
        <p14:creationId xmlns:p14="http://schemas.microsoft.com/office/powerpoint/2010/main" val="820729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FC5DDA-C385-E94D-BACF-3ED8192E4C2F}"/>
              </a:ext>
            </a:extLst>
          </p:cNvPr>
          <p:cNvSpPr txBox="1"/>
          <p:nvPr/>
        </p:nvSpPr>
        <p:spPr>
          <a:xfrm>
            <a:off x="470920" y="2057072"/>
            <a:ext cx="1162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log(CPUE) ~ factor(year) + factor(month) + area + </a:t>
            </a:r>
            <a:r>
              <a:rPr lang="en-US" altLang="ja-JP" sz="2800" dirty="0"/>
              <a:t>factor(year)*area</a:t>
            </a:r>
            <a:endParaRPr kumimoji="1" lang="ja-JP" altLang="en-US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82FF85B-6680-7341-AD7A-1973EB0155B8}"/>
                  </a:ext>
                </a:extLst>
              </p:cNvPr>
              <p:cNvSpPr txBox="1"/>
              <p:nvPr/>
            </p:nvSpPr>
            <p:spPr>
              <a:xfrm>
                <a:off x="559794" y="3916916"/>
                <a:ext cx="10900741" cy="1248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dirty="0"/>
                  <a:t>XX</a:t>
                </a:r>
                <a:r>
                  <a:rPr lang="ja-JP" altLang="en-US" sz="2000"/>
                  <a:t>年の標準化</a:t>
                </a:r>
                <a:r>
                  <a:rPr lang="en-US" altLang="ja-JP" sz="2000" dirty="0"/>
                  <a:t>CPUE</a:t>
                </a:r>
              </a:p>
              <a:p>
                <a:endParaRPr lang="en-US" altLang="ja-JP" sz="2000" dirty="0"/>
              </a:p>
              <a:p>
                <a:r>
                  <a:rPr lang="en-US" altLang="ja-JP" sz="2000" dirty="0"/>
                  <a:t> </a:t>
                </a:r>
                <a:r>
                  <a:rPr kumimoji="1" lang="en-US" altLang="ja-JP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ja-JP" sz="200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ja-JP" sz="2000" dirty="0" smtClean="0"/>
                          <m:t>XX</m:t>
                        </m:r>
                        <m:r>
                          <m:rPr>
                            <m:nor/>
                          </m:rPr>
                          <a:rPr lang="ja-JP" altLang="en-US" sz="2000" smtClean="0"/>
                          <m:t>年の効果</m:t>
                        </m:r>
                        <m:r>
                          <m:rPr>
                            <m:nor/>
                          </m:rPr>
                          <a:rPr lang="en-US" altLang="ja-JP" sz="2000" dirty="0" smtClean="0"/>
                          <m:t>+</m:t>
                        </m:r>
                        <m:r>
                          <m:rPr>
                            <m:nor/>
                          </m:rPr>
                          <a:rPr lang="ja-JP" altLang="en-US" sz="2000" smtClean="0"/>
                          <m:t>エリア</m:t>
                        </m:r>
                        <m:r>
                          <m:rPr>
                            <m:nor/>
                          </m:rPr>
                          <a:rPr lang="en-US" altLang="ja-JP" sz="2000" dirty="0" smtClean="0"/>
                          <m:t>a</m:t>
                        </m:r>
                        <m:r>
                          <m:rPr>
                            <m:nor/>
                          </m:rPr>
                          <a:rPr lang="en-US" altLang="ja-JP" sz="2000" dirty="0" smtClean="0"/>
                          <m:t> </m:t>
                        </m:r>
                        <m:r>
                          <m:rPr>
                            <m:nor/>
                          </m:rPr>
                          <a:rPr lang="ja-JP" altLang="en-US" sz="2000" smtClean="0"/>
                          <m:t>の効果</m:t>
                        </m:r>
                        <m:r>
                          <m:rPr>
                            <m:nor/>
                          </m:rPr>
                          <a:rPr lang="en-US" altLang="ja-JP" sz="2000" b="0" i="0" smtClean="0"/>
                          <m:t>+</m:t>
                        </m:r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交互作用</m:t>
                        </m:r>
                        <m:r>
                          <m:rPr>
                            <m:nor/>
                          </m:rPr>
                          <a:rPr lang="en-US" altLang="ja-JP" sz="2000" dirty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ja-JP" sz="20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ja-JP" sz="2000" dirty="0"/>
                          <m:t>+ (</m:t>
                        </m:r>
                        <m:r>
                          <m:rPr>
                            <m:nor/>
                          </m:rPr>
                          <a:rPr lang="en-US" altLang="ja-JP" sz="2000" dirty="0" smtClean="0"/>
                          <m:t>XX</m:t>
                        </m:r>
                        <m:r>
                          <m:rPr>
                            <m:nor/>
                          </m:rPr>
                          <a:rPr lang="ja-JP" altLang="en-US" sz="2000" smtClean="0"/>
                          <m:t>年の効果</m:t>
                        </m:r>
                        <m:r>
                          <m:rPr>
                            <m:nor/>
                          </m:rPr>
                          <a:rPr lang="en-US" altLang="ja-JP" sz="2000" dirty="0" smtClean="0"/>
                          <m:t>+</m:t>
                        </m:r>
                        <m:r>
                          <m:rPr>
                            <m:nor/>
                          </m:rPr>
                          <a:rPr lang="ja-JP" altLang="en-US" sz="2000" smtClean="0"/>
                          <m:t>エリア</m:t>
                        </m:r>
                        <m:r>
                          <m:rPr>
                            <m:nor/>
                          </m:rPr>
                          <a:rPr lang="en-US" altLang="ja-JP" sz="2000" dirty="0" smtClean="0"/>
                          <m:t>b</m:t>
                        </m:r>
                        <m:r>
                          <m:rPr>
                            <m:nor/>
                          </m:rPr>
                          <a:rPr lang="en-US" altLang="ja-JP" sz="2000" dirty="0" smtClean="0"/>
                          <m:t> </m:t>
                        </m:r>
                        <m:r>
                          <m:rPr>
                            <m:nor/>
                          </m:rPr>
                          <a:rPr lang="ja-JP" altLang="en-US" sz="2000" smtClean="0"/>
                          <m:t>の効果</m:t>
                        </m:r>
                        <m:r>
                          <m:rPr>
                            <m:nor/>
                          </m:rPr>
                          <a:rPr lang="en-US" altLang="ja-JP" sz="2000" b="0" i="0" smtClean="0"/>
                          <m:t>+</m:t>
                        </m:r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交互作用</m:t>
                        </m:r>
                        <m:r>
                          <m:rPr>
                            <m:nor/>
                          </m:rPr>
                          <a:rPr lang="en-US" altLang="ja-JP" sz="2000" dirty="0"/>
                          <m:t>) × 2</m:t>
                        </m:r>
                        <m:r>
                          <m:rPr>
                            <m:nor/>
                          </m:rPr>
                          <a:rPr lang="ja-JP" altLang="en-US" sz="200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kumimoji="1" lang="en-US" altLang="ja-JP" sz="20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82FF85B-6680-7341-AD7A-1973EB015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4" y="3916916"/>
                <a:ext cx="10900741" cy="1248355"/>
              </a:xfrm>
              <a:prstGeom prst="rect">
                <a:avLst/>
              </a:prstGeom>
              <a:blipFill>
                <a:blip r:embed="rId2"/>
                <a:stretch>
                  <a:fillRect l="-582" t="-2000" b="-3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タイトル 1">
            <a:extLst>
              <a:ext uri="{FF2B5EF4-FFF2-40B4-BE49-F238E27FC236}">
                <a16:creationId xmlns:a16="http://schemas.microsoft.com/office/drawing/2014/main" id="{A8D2C1F0-49AA-AC4E-A3CC-567896BA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/>
              <a:t>交互作用</a:t>
            </a:r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18923C-29D2-8645-A091-E5A08CEC4B1B}"/>
              </a:ext>
            </a:extLst>
          </p:cNvPr>
          <p:cNvSpPr txBox="1"/>
          <p:nvPr/>
        </p:nvSpPr>
        <p:spPr>
          <a:xfrm>
            <a:off x="8066315" y="59436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さらに交互作用が入ったら。。。</a:t>
            </a:r>
          </a:p>
        </p:txBody>
      </p:sp>
    </p:spTree>
    <p:extLst>
      <p:ext uri="{BB962C8B-B14F-4D97-AF65-F5344CB8AC3E}">
        <p14:creationId xmlns:p14="http://schemas.microsoft.com/office/powerpoint/2010/main" val="27979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814B5-F2E7-A747-8499-47F9BF8E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E372DF-E223-1847-81CF-2621BB9F4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expand.grid</a:t>
            </a:r>
            <a:r>
              <a:rPr kumimoji="1" lang="en-US" altLang="ja-JP" dirty="0"/>
              <a:t>()</a:t>
            </a:r>
            <a:r>
              <a:rPr kumimoji="1" lang="ja-JP" altLang="en-US"/>
              <a:t>を使って全ての年、月、エリアの組み合わせを含む</a:t>
            </a:r>
            <a:r>
              <a:rPr lang="ja-JP" altLang="en-US"/>
              <a:t>ダミーデータ</a:t>
            </a:r>
            <a:r>
              <a:rPr kumimoji="1" lang="ja-JP" altLang="en-US"/>
              <a:t>を作る。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predict()</a:t>
            </a:r>
            <a:r>
              <a:rPr lang="ja-JP" altLang="en-US"/>
              <a:t>を使って、そのダミーデータに対する予測を行う。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/>
              <a:t>各年、各エリアごとの月平均資源量を算出し、面積重み付け平均を標準化</a:t>
            </a:r>
            <a:r>
              <a:rPr kumimoji="1" lang="en-US" altLang="ja-JP" dirty="0"/>
              <a:t>CPUE</a:t>
            </a:r>
            <a:r>
              <a:rPr kumimoji="1" lang="ja-JP" altLang="en-US"/>
              <a:t>とする。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5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48609A-3ED1-B943-845A-6841E1B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対数正規分布の平均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8135FB3-A237-E34A-AE02-FCF0A69E061C}"/>
              </a:ext>
            </a:extLst>
          </p:cNvPr>
          <p:cNvGrpSpPr/>
          <p:nvPr/>
        </p:nvGrpSpPr>
        <p:grpSpPr>
          <a:xfrm>
            <a:off x="1532325" y="1807028"/>
            <a:ext cx="3786798" cy="4898571"/>
            <a:chOff x="1532325" y="1807028"/>
            <a:chExt cx="3786798" cy="4898571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62BA414-74FB-E34E-B992-C6AF2B85C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6991" y="1807028"/>
              <a:ext cx="3602132" cy="4898571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0C27D0A-2253-4D4D-8144-C0584282FBE0}"/>
                </a:ext>
              </a:extLst>
            </p:cNvPr>
            <p:cNvSpPr txBox="1"/>
            <p:nvPr/>
          </p:nvSpPr>
          <p:spPr>
            <a:xfrm rot="16200000">
              <a:off x="1065210" y="4071647"/>
              <a:ext cx="13035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log(CPUE)</a:t>
              </a:r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E9945A2-18A2-C844-83B2-8992FEBC3147}"/>
                </a:ext>
              </a:extLst>
            </p:cNvPr>
            <p:cNvSpPr txBox="1"/>
            <p:nvPr/>
          </p:nvSpPr>
          <p:spPr>
            <a:xfrm>
              <a:off x="3059713" y="6336267"/>
              <a:ext cx="13388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線形予測子</a:t>
              </a:r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51DF70F-F0BC-EA42-9432-79B075BBA205}"/>
                </a:ext>
              </a:extLst>
            </p:cNvPr>
            <p:cNvSpPr txBox="1"/>
            <p:nvPr/>
          </p:nvSpPr>
          <p:spPr>
            <a:xfrm>
              <a:off x="3059713" y="1807028"/>
              <a:ext cx="10989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8A934C7-3B0C-6B43-9E0D-29AFD6272636}"/>
              </a:ext>
            </a:extLst>
          </p:cNvPr>
          <p:cNvGrpSpPr/>
          <p:nvPr/>
        </p:nvGrpSpPr>
        <p:grpSpPr>
          <a:xfrm>
            <a:off x="7155259" y="1807028"/>
            <a:ext cx="3846203" cy="4898571"/>
            <a:chOff x="7155259" y="1807028"/>
            <a:chExt cx="3846203" cy="4898571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CF58D0A-6D1E-E64E-A2BA-1BA6A7E8B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9330" y="1807028"/>
              <a:ext cx="3602132" cy="4898571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73003551-4F07-F148-B918-9265CC142146}"/>
                </a:ext>
              </a:extLst>
            </p:cNvPr>
            <p:cNvSpPr txBox="1"/>
            <p:nvPr/>
          </p:nvSpPr>
          <p:spPr>
            <a:xfrm>
              <a:off x="8435467" y="6336267"/>
              <a:ext cx="13388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線形予測子</a:t>
              </a:r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7C5EBD6-1BAE-BD46-B3BC-0BDE05633E71}"/>
                </a:ext>
              </a:extLst>
            </p:cNvPr>
            <p:cNvSpPr txBox="1"/>
            <p:nvPr/>
          </p:nvSpPr>
          <p:spPr>
            <a:xfrm rot="16200000">
              <a:off x="6936609" y="4071647"/>
              <a:ext cx="8066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CPUE</a:t>
              </a:r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7C5930B7-A566-6B42-9ECB-78F245E6B8BC}"/>
                </a:ext>
              </a:extLst>
            </p:cNvPr>
            <p:cNvSpPr txBox="1"/>
            <p:nvPr/>
          </p:nvSpPr>
          <p:spPr>
            <a:xfrm>
              <a:off x="8650932" y="1807028"/>
              <a:ext cx="10989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/>
            </a:p>
          </p:txBody>
        </p:sp>
      </p:grpSp>
      <p:sp>
        <p:nvSpPr>
          <p:cNvPr id="14" name="右矢印 13">
            <a:extLst>
              <a:ext uri="{FF2B5EF4-FFF2-40B4-BE49-F238E27FC236}">
                <a16:creationId xmlns:a16="http://schemas.microsoft.com/office/drawing/2014/main" id="{172A9101-DA9F-CA4F-91F7-1D5B1EDEDA93}"/>
              </a:ext>
            </a:extLst>
          </p:cNvPr>
          <p:cNvSpPr/>
          <p:nvPr/>
        </p:nvSpPr>
        <p:spPr>
          <a:xfrm>
            <a:off x="5152933" y="3604532"/>
            <a:ext cx="1594076" cy="646331"/>
          </a:xfrm>
          <a:prstGeom prst="rightArrow">
            <a:avLst/>
          </a:prstGeom>
          <a:solidFill>
            <a:srgbClr val="8DB3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A63EA5D5-B41C-054E-9F01-22C06447052B}"/>
              </a:ext>
            </a:extLst>
          </p:cNvPr>
          <p:cNvSpPr/>
          <p:nvPr/>
        </p:nvSpPr>
        <p:spPr>
          <a:xfrm rot="10800000">
            <a:off x="5150691" y="4160344"/>
            <a:ext cx="1594076" cy="646331"/>
          </a:xfrm>
          <a:prstGeom prst="rightArrow">
            <a:avLst/>
          </a:prstGeom>
          <a:solidFill>
            <a:srgbClr val="8DB3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1A16AC9-E231-C243-8421-FF0271C32E00}"/>
              </a:ext>
            </a:extLst>
          </p:cNvPr>
          <p:cNvSpPr txBox="1"/>
          <p:nvPr/>
        </p:nvSpPr>
        <p:spPr>
          <a:xfrm>
            <a:off x="5369243" y="37511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指数変換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43F407-630E-B045-BEC9-16D8B8248B71}"/>
              </a:ext>
            </a:extLst>
          </p:cNvPr>
          <p:cNvSpPr txBox="1"/>
          <p:nvPr/>
        </p:nvSpPr>
        <p:spPr>
          <a:xfrm>
            <a:off x="5457580" y="43074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対数変換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A139D62-BEEB-FB43-B4A4-387C6C1C2166}"/>
              </a:ext>
            </a:extLst>
          </p:cNvPr>
          <p:cNvCxnSpPr>
            <a:endCxn id="10" idx="2"/>
          </p:cNvCxnSpPr>
          <p:nvPr/>
        </p:nvCxnSpPr>
        <p:spPr>
          <a:xfrm flipV="1">
            <a:off x="3607496" y="2176360"/>
            <a:ext cx="1681" cy="39613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6CAC23E-B77F-A646-A1B1-09828A313912}"/>
              </a:ext>
            </a:extLst>
          </p:cNvPr>
          <p:cNvCxnSpPr/>
          <p:nvPr/>
        </p:nvCxnSpPr>
        <p:spPr>
          <a:xfrm flipV="1">
            <a:off x="8519776" y="2190974"/>
            <a:ext cx="1681" cy="39613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24FB8A0-BCBA-E849-BD1B-6FED68BD0A8D}"/>
              </a:ext>
            </a:extLst>
          </p:cNvPr>
          <p:cNvSpPr txBox="1"/>
          <p:nvPr/>
        </p:nvSpPr>
        <p:spPr>
          <a:xfrm>
            <a:off x="5619921" y="341165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exp()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5714832-C73D-B943-BD3A-E27964496CA8}"/>
              </a:ext>
            </a:extLst>
          </p:cNvPr>
          <p:cNvSpPr txBox="1"/>
          <p:nvPr/>
        </p:nvSpPr>
        <p:spPr>
          <a:xfrm>
            <a:off x="5632711" y="473344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log()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CC229D5-8FA6-2540-A127-CF744F0E4DE5}"/>
              </a:ext>
            </a:extLst>
          </p:cNvPr>
          <p:cNvSpPr txBox="1"/>
          <p:nvPr/>
        </p:nvSpPr>
        <p:spPr>
          <a:xfrm>
            <a:off x="3335626" y="17162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/>
              <a:t>μ</a:t>
            </a:r>
            <a:endParaRPr kumimoji="1" lang="ja-JP" altLang="en-US" sz="28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99A794C-D90F-A842-AFA0-DEEA9168041A}"/>
              </a:ext>
            </a:extLst>
          </p:cNvPr>
          <p:cNvSpPr txBox="1"/>
          <p:nvPr/>
        </p:nvSpPr>
        <p:spPr>
          <a:xfrm>
            <a:off x="7339924" y="1715155"/>
            <a:ext cx="2531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exp(μ+σ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/2)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31245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DEFA79-230E-F040-92D7-DEEB02EA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魚の分布と操業場所の時間変化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1A3005-1CD8-7C47-AEDB-001D85DD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A53E0EA-E908-2D45-AE8E-1B0D021B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958" y="1203038"/>
            <a:ext cx="3505200" cy="26797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B27FF37-31A9-554B-899B-088A68F94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091" y="1178770"/>
            <a:ext cx="3505200" cy="26797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69BBF06-2E10-C14C-982E-C9EBE08A6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" y="3431428"/>
            <a:ext cx="4568123" cy="34922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A9317F2-C7CA-0641-9207-5A3B5AF0E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891" y="3479965"/>
            <a:ext cx="4568123" cy="3492296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E898291A-9423-FF43-9322-0A12EBC77B06}"/>
              </a:ext>
            </a:extLst>
          </p:cNvPr>
          <p:cNvSpPr/>
          <p:nvPr/>
        </p:nvSpPr>
        <p:spPr>
          <a:xfrm>
            <a:off x="1313272" y="4836926"/>
            <a:ext cx="523803" cy="524645"/>
          </a:xfrm>
          <a:prstGeom prst="ellipse">
            <a:avLst/>
          </a:prstGeom>
          <a:solidFill>
            <a:srgbClr val="FF0000">
              <a:alpha val="44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98EE7AEE-CC99-4845-A579-8BB2E6B20296}"/>
              </a:ext>
            </a:extLst>
          </p:cNvPr>
          <p:cNvSpPr/>
          <p:nvPr/>
        </p:nvSpPr>
        <p:spPr>
          <a:xfrm>
            <a:off x="4560519" y="2256935"/>
            <a:ext cx="396860" cy="395333"/>
          </a:xfrm>
          <a:prstGeom prst="ellipse">
            <a:avLst/>
          </a:prstGeom>
          <a:solidFill>
            <a:srgbClr val="FF0000">
              <a:alpha val="44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F4E2F195-6BFB-9443-9D19-8A119F6A6B68}"/>
              </a:ext>
            </a:extLst>
          </p:cNvPr>
          <p:cNvSpPr/>
          <p:nvPr/>
        </p:nvSpPr>
        <p:spPr>
          <a:xfrm>
            <a:off x="8286174" y="2256935"/>
            <a:ext cx="396860" cy="395333"/>
          </a:xfrm>
          <a:prstGeom prst="ellipse">
            <a:avLst/>
          </a:prstGeom>
          <a:solidFill>
            <a:srgbClr val="FF0000">
              <a:alpha val="44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CC08C835-EBDF-C041-A82B-D628850BEC38}"/>
              </a:ext>
            </a:extLst>
          </p:cNvPr>
          <p:cNvSpPr/>
          <p:nvPr/>
        </p:nvSpPr>
        <p:spPr>
          <a:xfrm>
            <a:off x="10267691" y="4842646"/>
            <a:ext cx="523803" cy="524645"/>
          </a:xfrm>
          <a:prstGeom prst="ellipse">
            <a:avLst/>
          </a:prstGeom>
          <a:solidFill>
            <a:srgbClr val="FF0000">
              <a:alpha val="44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13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BEF422-950B-2E47-8C09-943340C6C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2" y="1123894"/>
            <a:ext cx="6069995" cy="57341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3240481-7F1A-0845-968D-2DCE87F9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ノミナル</a:t>
            </a:r>
            <a:r>
              <a:rPr kumimoji="1" lang="en-US" altLang="ja-JP" dirty="0"/>
              <a:t> vs  </a:t>
            </a:r>
            <a:r>
              <a:rPr kumimoji="1" lang="ja-JP" altLang="en-US"/>
              <a:t>標準化</a:t>
            </a:r>
            <a:r>
              <a:rPr kumimoji="1" lang="en-US" altLang="ja-JP" dirty="0"/>
              <a:t>CPUE </a:t>
            </a:r>
            <a:br>
              <a:rPr kumimoji="1" lang="en-US" altLang="ja-JP" dirty="0"/>
            </a:br>
            <a:r>
              <a:rPr kumimoji="1" lang="en-US" altLang="ja-JP" dirty="0"/>
              <a:t>vs </a:t>
            </a:r>
            <a:r>
              <a:rPr kumimoji="1" lang="ja-JP" altLang="en-US"/>
              <a:t>答え（シミュレーションの真の状態）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58076B-8534-7A40-AD87-F03EFBCC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82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0E4EB-C504-1A40-AC09-5C5C4201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CPUE</a:t>
            </a:r>
            <a:r>
              <a:rPr kumimoji="1" lang="ja-JP" altLang="en-US"/>
              <a:t>標準化、応用編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1FEB13-A9D5-4F44-97BA-2DAAA923C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r>
              <a:rPr kumimoji="1" lang="ja-JP" altLang="en-US"/>
              <a:t>場所の情報がエリアで表される場合。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→</a:t>
            </a:r>
            <a:r>
              <a:rPr lang="en-US" altLang="ja-JP" dirty="0"/>
              <a:t> </a:t>
            </a:r>
            <a:r>
              <a:rPr lang="ja-JP" altLang="en-US"/>
              <a:t>面積重み付けが必要。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モデルに、年と他の変数の交互作用が入る場合。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→</a:t>
            </a:r>
            <a:r>
              <a:rPr kumimoji="1" lang="en-US" altLang="ja-JP" dirty="0"/>
              <a:t> </a:t>
            </a:r>
            <a:r>
              <a:rPr lang="en-US" altLang="ja-JP" dirty="0" err="1"/>
              <a:t>expand.grid</a:t>
            </a:r>
            <a:r>
              <a:rPr lang="en-US" altLang="ja-JP" dirty="0"/>
              <a:t>()</a:t>
            </a:r>
            <a:r>
              <a:rPr lang="ja-JP" altLang="en-US"/>
              <a:t>と</a:t>
            </a:r>
            <a:r>
              <a:rPr lang="en-US" altLang="ja-JP" dirty="0"/>
              <a:t>predict()</a:t>
            </a:r>
            <a:r>
              <a:rPr lang="ja-JP" altLang="en-US"/>
              <a:t>を使う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668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0E4EB-C504-1A40-AC09-5C5C4201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CPUE</a:t>
            </a:r>
            <a:r>
              <a:rPr kumimoji="1" lang="ja-JP" altLang="en-US"/>
              <a:t>標準化、応用編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1FEB13-A9D5-4F44-97BA-2DAAA923C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r>
              <a:rPr kumimoji="1" lang="ja-JP" altLang="en-US"/>
              <a:t>場所の情報がエリアで表される場合。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→</a:t>
            </a:r>
            <a:r>
              <a:rPr lang="en-US" altLang="ja-JP" dirty="0"/>
              <a:t> </a:t>
            </a:r>
            <a:r>
              <a:rPr lang="ja-JP" altLang="en-US"/>
              <a:t>面積重み付けが必要。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>
                <a:solidFill>
                  <a:schemeClr val="bg1">
                    <a:lumMod val="65000"/>
                  </a:schemeClr>
                </a:solidFill>
              </a:rPr>
              <a:t>モデルに、年と他の変数の交互作用が入る場合。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kumimoji="1" lang="ja-JP" altLang="en-US">
                <a:solidFill>
                  <a:schemeClr val="bg1">
                    <a:lumMod val="65000"/>
                  </a:schemeClr>
                </a:solidFill>
              </a:rPr>
              <a:t>→</a:t>
            </a: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dirty="0" err="1">
                <a:solidFill>
                  <a:schemeClr val="bg1">
                    <a:lumMod val="65000"/>
                  </a:schemeClr>
                </a:solidFill>
              </a:rPr>
              <a:t>expand.grid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()</a:t>
            </a:r>
            <a:r>
              <a:rPr lang="ja-JP" altLang="en-US">
                <a:solidFill>
                  <a:schemeClr val="bg1">
                    <a:lumMod val="65000"/>
                  </a:schemeClr>
                </a:solidFill>
              </a:rPr>
              <a:t>と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predict()</a:t>
            </a:r>
            <a:r>
              <a:rPr lang="ja-JP" altLang="en-US">
                <a:solidFill>
                  <a:schemeClr val="bg1">
                    <a:lumMod val="65000"/>
                  </a:schemeClr>
                </a:solidFill>
              </a:rPr>
              <a:t>を使う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1289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0C85024-66FD-DA4C-988F-526C5587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63" y="0"/>
            <a:ext cx="8708291" cy="6657426"/>
          </a:xfrm>
          <a:prstGeom prst="rect">
            <a:avLst/>
          </a:prstGeom>
        </p:spPr>
      </p:pic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5DD572AC-145E-7B4C-9D75-F1155817E337}"/>
              </a:ext>
            </a:extLst>
          </p:cNvPr>
          <p:cNvSpPr/>
          <p:nvPr/>
        </p:nvSpPr>
        <p:spPr>
          <a:xfrm>
            <a:off x="3283584" y="1230086"/>
            <a:ext cx="914400" cy="3886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3758D41-DECA-184A-A6BD-194C3AC898DB}"/>
              </a:ext>
            </a:extLst>
          </p:cNvPr>
          <p:cNvSpPr/>
          <p:nvPr/>
        </p:nvSpPr>
        <p:spPr>
          <a:xfrm>
            <a:off x="4197985" y="1230085"/>
            <a:ext cx="1800043" cy="3886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A3044212-AB2C-A348-8007-3405D216F8C0}"/>
              </a:ext>
            </a:extLst>
          </p:cNvPr>
          <p:cNvSpPr txBox="1"/>
          <p:nvPr/>
        </p:nvSpPr>
        <p:spPr>
          <a:xfrm>
            <a:off x="3430541" y="3820886"/>
            <a:ext cx="620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>
                <a:solidFill>
                  <a:srgbClr val="FF0000"/>
                </a:solidFill>
              </a:rPr>
              <a:t>a</a:t>
            </a:r>
            <a:endParaRPr kumimoji="1" lang="ja-JP" altLang="en-US" sz="5400" b="1">
              <a:solidFill>
                <a:srgbClr val="FF0000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64FB884-2DDD-DF4E-BD50-A34C7617EDE6}"/>
              </a:ext>
            </a:extLst>
          </p:cNvPr>
          <p:cNvSpPr txBox="1"/>
          <p:nvPr/>
        </p:nvSpPr>
        <p:spPr>
          <a:xfrm>
            <a:off x="4682398" y="3820885"/>
            <a:ext cx="620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>
                <a:solidFill>
                  <a:srgbClr val="FF0000"/>
                </a:solidFill>
              </a:rPr>
              <a:t>b</a:t>
            </a:r>
            <a:endParaRPr kumimoji="1" lang="ja-JP" altLang="en-US" sz="5400" b="1">
              <a:solidFill>
                <a:srgbClr val="FF0000"/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0DCFE392-C182-AA45-BDE5-2DC1B88E83DB}"/>
              </a:ext>
            </a:extLst>
          </p:cNvPr>
          <p:cNvSpPr/>
          <p:nvPr/>
        </p:nvSpPr>
        <p:spPr>
          <a:xfrm>
            <a:off x="6045139" y="1230085"/>
            <a:ext cx="2206410" cy="465908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8A74EF15-95C9-7647-BB10-55A10AC61793}"/>
              </a:ext>
            </a:extLst>
          </p:cNvPr>
          <p:cNvSpPr txBox="1"/>
          <p:nvPr/>
        </p:nvSpPr>
        <p:spPr>
          <a:xfrm>
            <a:off x="5998028" y="4744215"/>
            <a:ext cx="367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・エリア</a:t>
            </a:r>
            <a:r>
              <a:rPr kumimoji="1" lang="en-US" altLang="ja-JP" dirty="0"/>
              <a:t>b</a:t>
            </a:r>
            <a:r>
              <a:rPr kumimoji="1" lang="ja-JP" altLang="en-US"/>
              <a:t>はエリア</a:t>
            </a:r>
            <a:r>
              <a:rPr kumimoji="1" lang="en-US" altLang="ja-JP" dirty="0"/>
              <a:t>a</a:t>
            </a:r>
            <a:r>
              <a:rPr kumimoji="1" lang="ja-JP" altLang="en-US"/>
              <a:t>の２倍の面積</a:t>
            </a:r>
          </a:p>
        </p:txBody>
      </p:sp>
      <p:pic>
        <p:nvPicPr>
          <p:cNvPr id="62" name="図 61">
            <a:extLst>
              <a:ext uri="{FF2B5EF4-FFF2-40B4-BE49-F238E27FC236}">
                <a16:creationId xmlns:a16="http://schemas.microsoft.com/office/drawing/2014/main" id="{FF0CA465-A249-7248-9C0C-28EDFD33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622" y="968829"/>
            <a:ext cx="4562276" cy="31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4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BFC5DDA-C385-E94D-BACF-3ED8192E4C2F}"/>
              </a:ext>
            </a:extLst>
          </p:cNvPr>
          <p:cNvSpPr txBox="1"/>
          <p:nvPr/>
        </p:nvSpPr>
        <p:spPr>
          <a:xfrm>
            <a:off x="1102291" y="2379644"/>
            <a:ext cx="945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log(CPUE) ~ factor(year) + factor(month) + area</a:t>
            </a:r>
            <a:endParaRPr kumimoji="1" lang="ja-JP" alt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82FF85B-6680-7341-AD7A-1973EB0155B8}"/>
                  </a:ext>
                </a:extLst>
              </p:cNvPr>
              <p:cNvSpPr txBox="1"/>
              <p:nvPr/>
            </p:nvSpPr>
            <p:spPr>
              <a:xfrm>
                <a:off x="919023" y="3993116"/>
                <a:ext cx="10475945" cy="1495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400" dirty="0"/>
                  <a:t>XX</a:t>
                </a:r>
                <a:r>
                  <a:rPr lang="ja-JP" altLang="en-US" sz="2400"/>
                  <a:t>年の標準化</a:t>
                </a:r>
                <a:r>
                  <a:rPr lang="en-US" altLang="ja-JP" sz="2400" dirty="0"/>
                  <a:t>CPUE</a:t>
                </a:r>
              </a:p>
              <a:p>
                <a:endParaRPr lang="en-US" altLang="ja-JP" sz="2400" dirty="0"/>
              </a:p>
              <a:p>
                <a:r>
                  <a:rPr lang="en-US" altLang="ja-JP" sz="2400" dirty="0"/>
                  <a:t> </a:t>
                </a:r>
                <a:r>
                  <a:rPr kumimoji="1" lang="en-US" altLang="ja-JP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ja-JP" sz="240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ja-JP" sz="2400" dirty="0" smtClean="0"/>
                          <m:t>XX</m:t>
                        </m:r>
                        <m:r>
                          <m:rPr>
                            <m:nor/>
                          </m:rPr>
                          <a:rPr lang="ja-JP" altLang="en-US" sz="2400" smtClean="0"/>
                          <m:t>年の効果</m:t>
                        </m:r>
                        <m:r>
                          <m:rPr>
                            <m:nor/>
                          </m:rPr>
                          <a:rPr lang="en-US" altLang="ja-JP" sz="2400" dirty="0" smtClean="0"/>
                          <m:t> + </m:t>
                        </m:r>
                        <m:r>
                          <m:rPr>
                            <m:nor/>
                          </m:rPr>
                          <a:rPr lang="ja-JP" altLang="en-US" sz="2400" smtClean="0"/>
                          <m:t>エリア</m:t>
                        </m:r>
                        <m:r>
                          <m:rPr>
                            <m:nor/>
                          </m:rPr>
                          <a:rPr lang="en-US" altLang="ja-JP" sz="2400" dirty="0" smtClean="0"/>
                          <m:t>a</m:t>
                        </m:r>
                        <m:r>
                          <m:rPr>
                            <m:nor/>
                          </m:rPr>
                          <a:rPr lang="en-US" altLang="ja-JP" sz="2400" dirty="0" smtClean="0"/>
                          <m:t> </m:t>
                        </m:r>
                        <m:r>
                          <m:rPr>
                            <m:nor/>
                          </m:rPr>
                          <a:rPr lang="ja-JP" altLang="en-US" sz="2400" smtClean="0"/>
                          <m:t>の効果</m:t>
                        </m:r>
                        <m:r>
                          <m:rPr>
                            <m:nor/>
                          </m:rPr>
                          <a:rPr lang="en-US" altLang="ja-JP" sz="2400" dirty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ja-JP" sz="24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ja-JP" sz="2400" dirty="0"/>
                          <m:t>+ (</m:t>
                        </m:r>
                        <m:r>
                          <m:rPr>
                            <m:nor/>
                          </m:rPr>
                          <a:rPr lang="en-US" altLang="ja-JP" sz="2400" dirty="0" smtClean="0"/>
                          <m:t>XX</m:t>
                        </m:r>
                        <m:r>
                          <m:rPr>
                            <m:nor/>
                          </m:rPr>
                          <a:rPr lang="ja-JP" altLang="en-US" sz="2400" smtClean="0"/>
                          <m:t>年の効果</m:t>
                        </m:r>
                        <m:r>
                          <m:rPr>
                            <m:nor/>
                          </m:rPr>
                          <a:rPr lang="en-US" altLang="ja-JP" sz="2400" dirty="0" smtClean="0"/>
                          <m:t> + </m:t>
                        </m:r>
                        <m:r>
                          <m:rPr>
                            <m:nor/>
                          </m:rPr>
                          <a:rPr lang="ja-JP" altLang="en-US" sz="2400" smtClean="0"/>
                          <m:t>エリア</m:t>
                        </m:r>
                        <m:r>
                          <m:rPr>
                            <m:nor/>
                          </m:rPr>
                          <a:rPr lang="en-US" altLang="ja-JP" sz="2400" dirty="0" smtClean="0"/>
                          <m:t>b</m:t>
                        </m:r>
                        <m:r>
                          <m:rPr>
                            <m:nor/>
                          </m:rPr>
                          <a:rPr lang="en-US" altLang="ja-JP" sz="2400" dirty="0" smtClean="0"/>
                          <m:t> </m:t>
                        </m:r>
                        <m:r>
                          <m:rPr>
                            <m:nor/>
                          </m:rPr>
                          <a:rPr lang="ja-JP" altLang="en-US" sz="2400" smtClean="0"/>
                          <m:t>の効果</m:t>
                        </m:r>
                        <m:r>
                          <m:rPr>
                            <m:nor/>
                          </m:rPr>
                          <a:rPr lang="en-US" altLang="ja-JP" sz="2400" dirty="0"/>
                          <m:t>) × 2</m:t>
                        </m:r>
                        <m:r>
                          <m:rPr>
                            <m:nor/>
                          </m:rPr>
                          <a:rPr lang="ja-JP" altLang="en-US" sz="240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kumimoji="1" lang="en-US" altLang="ja-JP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kumimoji="1" lang="en-US" altLang="ja-JP" sz="24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82FF85B-6680-7341-AD7A-1973EB015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3" y="3993116"/>
                <a:ext cx="10475945" cy="1495538"/>
              </a:xfrm>
              <a:prstGeom prst="rect">
                <a:avLst/>
              </a:prstGeom>
              <a:blipFill>
                <a:blip r:embed="rId2"/>
                <a:stretch>
                  <a:fillRect l="-970" t="-2521" b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タイトル 1">
            <a:extLst>
              <a:ext uri="{FF2B5EF4-FFF2-40B4-BE49-F238E27FC236}">
                <a16:creationId xmlns:a16="http://schemas.microsoft.com/office/drawing/2014/main" id="{A8D2C1F0-49AA-AC4E-A3CC-567896BA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面積での重み付け</a:t>
            </a:r>
          </a:p>
        </p:txBody>
      </p:sp>
    </p:spTree>
    <p:extLst>
      <p:ext uri="{BB962C8B-B14F-4D97-AF65-F5344CB8AC3E}">
        <p14:creationId xmlns:p14="http://schemas.microsoft.com/office/powerpoint/2010/main" val="408392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0E4EB-C504-1A40-AC09-5C5C4201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CPUE</a:t>
            </a:r>
            <a:r>
              <a:rPr kumimoji="1" lang="ja-JP" altLang="en-US"/>
              <a:t>標準化、応用編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1FEB13-A9D5-4F44-97BA-2DAAA923C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ja-JP" altLang="en-US">
                <a:solidFill>
                  <a:schemeClr val="bg1">
                    <a:lumMod val="65000"/>
                  </a:schemeClr>
                </a:solidFill>
              </a:rPr>
              <a:t>場所の情報がエリアで表される場合。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chemeClr val="bg1">
                    <a:lumMod val="65000"/>
                  </a:schemeClr>
                </a:solidFill>
              </a:rPr>
              <a:t>→</a:t>
            </a: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ja-JP" altLang="en-US">
                <a:solidFill>
                  <a:schemeClr val="bg1">
                    <a:lumMod val="65000"/>
                  </a:schemeClr>
                </a:solidFill>
              </a:rPr>
              <a:t>面積重み付けが必要。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lang="ja-JP" altLang="en-US"/>
              <a:t>モデルに、年と他の変数の交互作用が入る場合。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→</a:t>
            </a:r>
            <a:r>
              <a:rPr kumimoji="1" lang="en-US" altLang="ja-JP" dirty="0"/>
              <a:t> </a:t>
            </a:r>
            <a:r>
              <a:rPr lang="en-US" altLang="ja-JP" dirty="0" err="1"/>
              <a:t>expand.grid</a:t>
            </a:r>
            <a:r>
              <a:rPr lang="en-US" altLang="ja-JP" dirty="0"/>
              <a:t>()</a:t>
            </a:r>
            <a:r>
              <a:rPr lang="ja-JP" altLang="en-US"/>
              <a:t>と</a:t>
            </a:r>
            <a:r>
              <a:rPr lang="en-US" altLang="ja-JP" dirty="0"/>
              <a:t>predict()</a:t>
            </a:r>
            <a:r>
              <a:rPr lang="ja-JP" altLang="en-US"/>
              <a:t>を使う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059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CD253B-64F9-324A-890D-056D9233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交互作用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8F5606-AA30-8E4E-8E34-138016A88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865" y="1825625"/>
            <a:ext cx="4508077" cy="4351338"/>
          </a:xfrm>
        </p:spPr>
        <p:txBody>
          <a:bodyPr/>
          <a:lstStyle/>
          <a:p>
            <a:r>
              <a:rPr lang="ja-JP" altLang="en-US"/>
              <a:t>エリア</a:t>
            </a:r>
            <a:r>
              <a:rPr kumimoji="1" lang="ja-JP" altLang="en-US"/>
              <a:t>ごとにトレンドが異なるときは、年とエリアの交互作用がモデルに入る。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4AEB80-112A-0D47-AF2C-FD8969AA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3" y="1690688"/>
            <a:ext cx="3674175" cy="49965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AB4354E-31F6-D24A-9058-A56274CF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90" y="1690687"/>
            <a:ext cx="3674175" cy="49965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6745C60-4DD2-5744-BB0A-33ED037F0849}"/>
              </a:ext>
            </a:extLst>
          </p:cNvPr>
          <p:cNvSpPr txBox="1"/>
          <p:nvPr/>
        </p:nvSpPr>
        <p:spPr>
          <a:xfrm>
            <a:off x="527957" y="1992086"/>
            <a:ext cx="620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rgbClr val="FF0000"/>
                </a:solidFill>
              </a:rPr>
              <a:t>a</a:t>
            </a:r>
            <a:endParaRPr kumimoji="1" lang="ja-JP" altLang="en-US" sz="3200" b="1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75A239-B4C1-0F4A-A97F-5D616AD69DA2}"/>
              </a:ext>
            </a:extLst>
          </p:cNvPr>
          <p:cNvSpPr txBox="1"/>
          <p:nvPr/>
        </p:nvSpPr>
        <p:spPr>
          <a:xfrm>
            <a:off x="4116513" y="1992085"/>
            <a:ext cx="620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 dirty="0">
                <a:solidFill>
                  <a:srgbClr val="FF0000"/>
                </a:solidFill>
              </a:rPr>
              <a:t>b</a:t>
            </a:r>
            <a:endParaRPr kumimoji="1" lang="ja-JP" altLang="en-US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7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351</Words>
  <Application>Microsoft Macintosh PowerPoint</Application>
  <PresentationFormat>ワイド画面</PresentationFormat>
  <Paragraphs>60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游ゴシック</vt:lpstr>
      <vt:lpstr>游ゴシック Light</vt:lpstr>
      <vt:lpstr>Arial</vt:lpstr>
      <vt:lpstr>Cambria Math</vt:lpstr>
      <vt:lpstr>Office テーマ</vt:lpstr>
      <vt:lpstr>R初心者講座第２３回</vt:lpstr>
      <vt:lpstr>魚の分布と操業場所の時間変化</vt:lpstr>
      <vt:lpstr>ノミナル vs  標準化CPUE  vs 答え（シミュレーションの真の状態）</vt:lpstr>
      <vt:lpstr>CPUE標準化、応用編</vt:lpstr>
      <vt:lpstr>CPUE標準化、応用編</vt:lpstr>
      <vt:lpstr>PowerPoint プレゼンテーション</vt:lpstr>
      <vt:lpstr>面積での重み付け</vt:lpstr>
      <vt:lpstr>CPUE標準化、応用編</vt:lpstr>
      <vt:lpstr>交互作用</vt:lpstr>
      <vt:lpstr>交互作用</vt:lpstr>
      <vt:lpstr>PowerPoint プレゼンテーション</vt:lpstr>
      <vt:lpstr>対数正規分布の平均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R初心者講座第２３回</dc:title>
  <dc:creator>Microsoft Office User</dc:creator>
  <cp:lastModifiedBy>Microsoft Office User</cp:lastModifiedBy>
  <cp:revision>20</cp:revision>
  <dcterms:created xsi:type="dcterms:W3CDTF">2022-06-29T09:22:10Z</dcterms:created>
  <dcterms:modified xsi:type="dcterms:W3CDTF">2022-07-01T12:36:15Z</dcterms:modified>
</cp:coreProperties>
</file>